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4" r:id="rId4"/>
    <p:sldId id="257" r:id="rId5"/>
    <p:sldId id="259" r:id="rId6"/>
    <p:sldId id="288" r:id="rId7"/>
    <p:sldId id="290" r:id="rId8"/>
    <p:sldId id="281" r:id="rId9"/>
    <p:sldId id="289" r:id="rId10"/>
    <p:sldId id="280" r:id="rId11"/>
    <p:sldId id="291" r:id="rId12"/>
    <p:sldId id="263" r:id="rId13"/>
    <p:sldId id="292" r:id="rId14"/>
    <p:sldId id="267" r:id="rId15"/>
    <p:sldId id="264" r:id="rId16"/>
    <p:sldId id="282" r:id="rId17"/>
    <p:sldId id="277" r:id="rId18"/>
    <p:sldId id="293" r:id="rId19"/>
    <p:sldId id="268" r:id="rId20"/>
    <p:sldId id="294" r:id="rId21"/>
    <p:sldId id="278" r:id="rId22"/>
    <p:sldId id="295" r:id="rId23"/>
    <p:sldId id="276" r:id="rId24"/>
    <p:sldId id="269" r:id="rId25"/>
    <p:sldId id="283" r:id="rId26"/>
    <p:sldId id="270" r:id="rId27"/>
    <p:sldId id="271" r:id="rId28"/>
    <p:sldId id="272" r:id="rId29"/>
    <p:sldId id="296" r:id="rId30"/>
    <p:sldId id="273" r:id="rId31"/>
    <p:sldId id="297" r:id="rId32"/>
    <p:sldId id="27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8208" autoAdjust="0"/>
  </p:normalViewPr>
  <p:slideViewPr>
    <p:cSldViewPr>
      <p:cViewPr varScale="1">
        <p:scale>
          <a:sx n="107" d="100"/>
          <a:sy n="107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C521-E009-4DCA-9177-02675224DA8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5B44-4A2E-48DC-BA32-C9CD45403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.ytimg.com/vi/cN4SDG0L-Vw/maxres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Джозеф </a:t>
            </a:r>
            <a:r>
              <a:rPr lang="ru-RU" b="1" dirty="0" err="1" smtClean="0">
                <a:solidFill>
                  <a:srgbClr val="FF0000"/>
                </a:solidFill>
              </a:rPr>
              <a:t>Редьярд</a:t>
            </a:r>
            <a:r>
              <a:rPr lang="ru-RU" b="1" dirty="0" smtClean="0">
                <a:solidFill>
                  <a:srgbClr val="FF0000"/>
                </a:solidFill>
              </a:rPr>
              <a:t> Киплинг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r>
              <a:rPr lang="ru-RU" i="1" dirty="0" smtClean="0"/>
              <a:t>После учебы  возвращается  в Индию, устраивается  в одну из газет и начинает  писать свои первые рассказы. Потом Джозеф  </a:t>
            </a:r>
            <a:r>
              <a:rPr lang="ru-RU" i="1" dirty="0" err="1" smtClean="0"/>
              <a:t>Редьярд</a:t>
            </a:r>
            <a:r>
              <a:rPr lang="ru-RU" i="1" dirty="0" smtClean="0"/>
              <a:t>  Киплинг жил в Лондоне, в  США. Много путешествовал  по Азии, США, Англии, Индии.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Американский особняк семьи Киплингов</a:t>
            </a:r>
            <a:endParaRPr lang="ru-RU" dirty="0"/>
          </a:p>
        </p:txBody>
      </p:sp>
      <p:pic>
        <p:nvPicPr>
          <p:cNvPr id="4" name="Содержимое 3" descr="http://detectivebooks.ru/img/d/?src=27795973&amp;i=10&amp;ext=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6438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Джозеф </a:t>
            </a:r>
            <a:r>
              <a:rPr lang="ru-RU" b="1" dirty="0" err="1" smtClean="0">
                <a:solidFill>
                  <a:srgbClr val="FF0000"/>
                </a:solidFill>
              </a:rPr>
              <a:t>Редьярд</a:t>
            </a:r>
            <a:r>
              <a:rPr lang="ru-RU" b="1" dirty="0" smtClean="0">
                <a:solidFill>
                  <a:srgbClr val="FF0000"/>
                </a:solidFill>
              </a:rPr>
              <a:t> Киплинг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r>
              <a:rPr lang="ru-RU" i="1" dirty="0" smtClean="0"/>
              <a:t>По возвращению из одного путешествия по Индии он написал «Книги Джунглей», в которые входят рассказы о </a:t>
            </a:r>
            <a:r>
              <a:rPr lang="ru-RU" i="1" dirty="0" err="1" smtClean="0"/>
              <a:t>Маугли</a:t>
            </a:r>
            <a:r>
              <a:rPr lang="ru-RU" i="1" dirty="0" smtClean="0"/>
              <a:t> - человеческом детеныше. В 1907 году Киплинг стал первым англичанином, получившим Нобелевскую премию по литературе «за наблюдательность».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4200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71480"/>
            <a:ext cx="3900486" cy="92869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23 октября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/>
              <a:t>2016года.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/>
              <a:t>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928802"/>
            <a:ext cx="3829048" cy="4197361"/>
          </a:xfrm>
        </p:spPr>
        <p:txBody>
          <a:bodyPr>
            <a:normAutofit fontScale="62500" lnSpcReduction="20000"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900" dirty="0" smtClean="0">
                <a:latin typeface="Monotype Corsiva" pitchFamily="66" charset="0"/>
              </a:rPr>
              <a:t> </a:t>
            </a:r>
            <a:r>
              <a:rPr lang="ru-RU" sz="3900" dirty="0" smtClean="0">
                <a:latin typeface="Segoe Print" pitchFamily="2" charset="0"/>
              </a:rPr>
              <a:t> </a:t>
            </a:r>
            <a:r>
              <a:rPr lang="ru-RU" sz="3900" i="1" dirty="0" smtClean="0">
                <a:latin typeface="Impact" pitchFamily="34" charset="0"/>
              </a:rPr>
              <a:t>исполнилось бы</a:t>
            </a:r>
            <a:r>
              <a:rPr lang="ru-RU" sz="3900" dirty="0" smtClean="0">
                <a:latin typeface="Impact" pitchFamily="34" charset="0"/>
              </a:rPr>
              <a:t/>
            </a:r>
            <a:br>
              <a:rPr lang="ru-RU" sz="3900" dirty="0" smtClean="0">
                <a:latin typeface="Impact" pitchFamily="34" charset="0"/>
              </a:rPr>
            </a:br>
            <a:r>
              <a:rPr lang="ru-RU" sz="3900" dirty="0" smtClean="0">
                <a:latin typeface="Impact" pitchFamily="34" charset="0"/>
              </a:rPr>
              <a:t>  </a:t>
            </a:r>
            <a:r>
              <a:rPr lang="ru-RU" sz="3900" i="1" dirty="0" smtClean="0">
                <a:solidFill>
                  <a:srgbClr val="FF0000"/>
                </a:solidFill>
                <a:latin typeface="Impact" pitchFamily="34" charset="0"/>
              </a:rPr>
              <a:t>95  </a:t>
            </a:r>
            <a:r>
              <a:rPr lang="ru-RU" sz="3900" i="1" dirty="0" smtClean="0">
                <a:latin typeface="Impact" pitchFamily="34" charset="0"/>
              </a:rPr>
              <a:t>лет </a:t>
            </a:r>
            <a:r>
              <a:rPr lang="ru-RU" sz="3900" dirty="0" smtClean="0">
                <a:latin typeface="Impact" pitchFamily="34" charset="0"/>
              </a:rPr>
              <a:t/>
            </a:r>
            <a:br>
              <a:rPr lang="ru-RU" sz="3900" dirty="0" smtClean="0">
                <a:latin typeface="Impact" pitchFamily="34" charset="0"/>
              </a:rPr>
            </a:br>
            <a:r>
              <a:rPr lang="ru-RU" sz="3900" i="1" dirty="0" smtClean="0">
                <a:latin typeface="Impact" pitchFamily="34" charset="0"/>
              </a:rPr>
              <a:t>итальянскому   </a:t>
            </a:r>
          </a:p>
          <a:p>
            <a:pPr algn="ctr">
              <a:buNone/>
            </a:pPr>
            <a:r>
              <a:rPr lang="ru-RU" sz="3900" dirty="0" smtClean="0">
                <a:latin typeface="Impact" pitchFamily="34" charset="0"/>
              </a:rPr>
              <a:t>писателю </a:t>
            </a:r>
          </a:p>
          <a:p>
            <a:pPr algn="ctr">
              <a:buNone/>
            </a:pPr>
            <a:r>
              <a:rPr lang="ru-RU" sz="3900" dirty="0" smtClean="0">
                <a:latin typeface="Impact" pitchFamily="34" charset="0"/>
              </a:rPr>
              <a:t/>
            </a:r>
            <a:br>
              <a:rPr lang="ru-RU" sz="3900" dirty="0" smtClean="0">
                <a:latin typeface="Impact" pitchFamily="34" charset="0"/>
              </a:rPr>
            </a:br>
            <a:r>
              <a:rPr lang="ru-RU" sz="7000" smtClean="0">
                <a:solidFill>
                  <a:srgbClr val="C00000"/>
                </a:solidFill>
                <a:latin typeface="Impact" pitchFamily="34" charset="0"/>
              </a:rPr>
              <a:t>Джанни</a:t>
            </a:r>
            <a:endParaRPr lang="ru-RU" sz="7000" dirty="0" smtClean="0">
              <a:solidFill>
                <a:srgbClr val="C00000"/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ru-RU" sz="7000" dirty="0" err="1" smtClean="0">
                <a:solidFill>
                  <a:srgbClr val="C00000"/>
                </a:solidFill>
                <a:latin typeface="Impact" pitchFamily="34" charset="0"/>
              </a:rPr>
              <a:t>Родари</a:t>
            </a:r>
            <a:r>
              <a:rPr lang="ru-RU" sz="7000" dirty="0" smtClean="0">
                <a:solidFill>
                  <a:srgbClr val="FF0000"/>
                </a:solidFill>
                <a:latin typeface="Impact" pitchFamily="34" charset="0"/>
              </a:rPr>
              <a:t>  </a:t>
            </a:r>
            <a:r>
              <a:rPr lang="ru-RU" sz="3900" dirty="0" smtClean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ru-RU" sz="39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3900" dirty="0" smtClean="0">
                <a:solidFill>
                  <a:srgbClr val="C00000"/>
                </a:solidFill>
                <a:latin typeface="Impact" pitchFamily="34" charset="0"/>
              </a:rPr>
              <a:t>  </a:t>
            </a:r>
            <a:endParaRPr lang="ru-RU" sz="3900" dirty="0" smtClean="0">
              <a:latin typeface="Impac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Segoe Print" pitchFamily="2" charset="0"/>
              </a:rPr>
              <a:t> </a:t>
            </a:r>
          </a:p>
          <a:p>
            <a:pPr lvl="3">
              <a:buNone/>
            </a:pP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3">
              <a:buFont typeface="Wingdings" pitchFamily="2" charset="2"/>
              <a:buChar char="Ø"/>
            </a:pPr>
            <a:endParaRPr lang="ru-RU" sz="2400" dirty="0" smtClean="0">
              <a:latin typeface="Segoe Print" pitchFamily="2" charset="0"/>
              <a:ea typeface="Malgun Gothic" pitchFamily="34" charset="-127"/>
            </a:endParaRPr>
          </a:p>
          <a:p>
            <a:pPr lvl="3">
              <a:buNone/>
            </a:pPr>
            <a:r>
              <a:rPr lang="ru-RU" sz="2400" dirty="0" smtClean="0">
                <a:latin typeface="Segoe Print" pitchFamily="2" charset="0"/>
              </a:rPr>
              <a:t> </a:t>
            </a:r>
            <a:endParaRPr lang="ru-RU" sz="2400" dirty="0" smtClean="0">
              <a:latin typeface="Segoe Print" pitchFamily="2" charset="0"/>
              <a:ea typeface="Malgun Gothic" pitchFamily="34" charset="-127"/>
            </a:endParaRPr>
          </a:p>
          <a:p>
            <a:pPr>
              <a:buNone/>
            </a:pPr>
            <a:endParaRPr lang="ru-RU" sz="2400" dirty="0">
              <a:latin typeface="Segoe Print" pitchFamily="2" charset="0"/>
            </a:endParaRPr>
          </a:p>
        </p:txBody>
      </p:sp>
      <p:pic>
        <p:nvPicPr>
          <p:cNvPr id="5" name="Содержимое 3" descr="Джанни Родари фото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28372">
            <a:off x="1080749" y="566609"/>
            <a:ext cx="3375203" cy="4545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 rot="20831013">
            <a:off x="2521538" y="5273100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1920-1980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Джанни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Родари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28596" y="1357298"/>
            <a:ext cx="8358246" cy="4740277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i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endParaRPr lang="ru-RU" i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i="1" dirty="0" err="1" smtClean="0">
                <a:solidFill>
                  <a:srgbClr val="0000FF"/>
                </a:solidFill>
              </a:rPr>
              <a:t>Джанни</a:t>
            </a:r>
            <a:r>
              <a:rPr lang="ru-RU" i="1" dirty="0" smtClean="0">
                <a:solidFill>
                  <a:srgbClr val="0000FF"/>
                </a:solidFill>
              </a:rPr>
              <a:t> родился в небольшом городке </a:t>
            </a:r>
            <a:r>
              <a:rPr lang="ru-RU" i="1" dirty="0" err="1" smtClean="0">
                <a:solidFill>
                  <a:srgbClr val="0000FF"/>
                </a:solidFill>
              </a:rPr>
              <a:t>Оменья</a:t>
            </a:r>
            <a:r>
              <a:rPr lang="ru-RU" i="1" dirty="0" smtClean="0">
                <a:solidFill>
                  <a:srgbClr val="0000FF"/>
                </a:solidFill>
              </a:rPr>
              <a:t>, который находится в Северной Италии 23 октября 1920 г. Отец его был пекарем, но рано умер. Его мать осталась с тремя детьми на руках, работала горничной. Денег, которые выплачивали женщине, еле-еле хватало на то, чтобы купить продукты.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0000FF"/>
                </a:solidFill>
              </a:rPr>
              <a:t>    </a:t>
            </a:r>
            <a:endParaRPr lang="ru-RU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5825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  </a:t>
            </a:r>
            <a:endParaRPr lang="ru-RU" dirty="0"/>
          </a:p>
        </p:txBody>
      </p:sp>
      <p:pic>
        <p:nvPicPr>
          <p:cNvPr id="3" name="Picture 2" descr="http://www.banqueteur.ru/images/stories/news/Restaurants/italy-map-cheeze_bank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Джанни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Родари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285860"/>
            <a:ext cx="7786742" cy="4543444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i="1" dirty="0" smtClean="0">
                <a:solidFill>
                  <a:srgbClr val="0000FF"/>
                </a:solidFill>
              </a:rPr>
              <a:t>Нищета </a:t>
            </a:r>
            <a:r>
              <a:rPr lang="ru-RU" i="1" dirty="0" err="1" smtClean="0">
                <a:solidFill>
                  <a:srgbClr val="0000FF"/>
                </a:solidFill>
              </a:rPr>
              <a:t>Джанни</a:t>
            </a:r>
            <a:r>
              <a:rPr lang="ru-RU" i="1" dirty="0" smtClean="0">
                <a:solidFill>
                  <a:srgbClr val="0000FF"/>
                </a:solidFill>
              </a:rPr>
              <a:t> не позволила поступить в обычную школу, поэтому он учился в духовной семинарии. Уже в то время мальчику нравились литература, живопись и музыка. В семинарии ему было скучно, однако там была великолепная, огромнейшая библиотека, в которой он и познакомился с великими творениями выдающихся писателей.</a:t>
            </a:r>
            <a:endParaRPr lang="ru-RU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jplus.ru/img4/a/n/andreyko/Untitled-52-4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Джанни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Родари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/>
            <a:endParaRPr lang="ru-RU" i="1" dirty="0" smtClean="0">
              <a:solidFill>
                <a:srgbClr val="0000FF"/>
              </a:solidFill>
            </a:endParaRPr>
          </a:p>
          <a:p>
            <a:pPr algn="just"/>
            <a:endParaRPr lang="ru-RU" i="1" dirty="0" smtClean="0">
              <a:solidFill>
                <a:srgbClr val="0000FF"/>
              </a:solidFill>
            </a:endParaRPr>
          </a:p>
          <a:p>
            <a:pPr algn="just"/>
            <a:r>
              <a:rPr lang="ru-RU" i="1" dirty="0" smtClean="0">
                <a:solidFill>
                  <a:srgbClr val="0000FF"/>
                </a:solidFill>
              </a:rPr>
              <a:t>В 17 лет </a:t>
            </a:r>
            <a:r>
              <a:rPr lang="ru-RU" i="1" dirty="0" err="1" smtClean="0">
                <a:solidFill>
                  <a:srgbClr val="0000FF"/>
                </a:solidFill>
              </a:rPr>
              <a:t>Джанни</a:t>
            </a:r>
            <a:r>
              <a:rPr lang="ru-RU" i="1" dirty="0" smtClean="0">
                <a:solidFill>
                  <a:srgbClr val="0000FF"/>
                </a:solidFill>
              </a:rPr>
              <a:t> закончил семинарию и стал работать в школе учителем.   Однако быть учителем ему пришлось недолго. Началась война, но </a:t>
            </a:r>
            <a:r>
              <a:rPr lang="ru-RU" i="1" dirty="0" err="1" smtClean="0">
                <a:solidFill>
                  <a:srgbClr val="0000FF"/>
                </a:solidFill>
              </a:rPr>
              <a:t>Родари</a:t>
            </a:r>
            <a:r>
              <a:rPr lang="ru-RU" i="1" dirty="0" smtClean="0">
                <a:solidFill>
                  <a:srgbClr val="0000FF"/>
                </a:solidFill>
              </a:rPr>
              <a:t> не удалось пойти на фронт по состоянию здоровья, он стал работать журналистом в газете. Вскоре он стал главой детского журнала «Пионер». Вел детскую страничку , где писал   свои    сказки и   стихи.   </a:t>
            </a:r>
          </a:p>
          <a:p>
            <a:endParaRPr lang="ru-RU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57224" y="4286256"/>
            <a:ext cx="714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642918"/>
            <a:ext cx="7586658" cy="4714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latin typeface="Arial Black" pitchFamily="34" charset="0"/>
              </a:rPr>
              <a:t>Жизнь и творчество великих </a:t>
            </a:r>
            <a:r>
              <a:rPr lang="ru-RU" sz="4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писателей:  </a:t>
            </a:r>
            <a:r>
              <a:rPr lang="ru-RU" sz="4800" b="1" dirty="0" err="1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Джани</a:t>
            </a:r>
            <a:r>
              <a:rPr lang="ru-RU" sz="4800" b="1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Родари</a:t>
            </a:r>
            <a:r>
              <a:rPr lang="ru-RU" sz="4800" b="1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Джозефа Редьярда  Киплинга,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Братьев </a:t>
            </a:r>
            <a:r>
              <a:rPr lang="ru-RU" sz="4800" b="1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Гримм</a:t>
            </a:r>
            <a:r>
              <a:rPr lang="ru-RU" sz="4800" b="1" dirty="0" smtClean="0"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под</a:t>
            </a:r>
            <a:r>
              <a:rPr lang="ru-RU" sz="48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 Black" pitchFamily="34" charset="0"/>
                <a:cs typeface="Arial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> 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211669"/>
            <a:ext cx="5272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Подготовила педагог-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библиотекарь Якубович Г.Г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kartinnay-galerey.ru/uploads/posts/news_thumb/2015-04/prosto-foto-iz-istorii-35-foto-horoshee-nastroenie_911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143380"/>
            <a:ext cx="542900" cy="19827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Джанни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Родари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i="1" dirty="0" smtClean="0">
                <a:solidFill>
                  <a:srgbClr val="0000FF"/>
                </a:solidFill>
              </a:rPr>
              <a:t> </a:t>
            </a:r>
          </a:p>
          <a:p>
            <a:pPr algn="just">
              <a:buNone/>
            </a:pPr>
            <a:endParaRPr lang="ru-RU" i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0000FF"/>
                </a:solidFill>
              </a:rPr>
              <a:t>Когда </a:t>
            </a:r>
            <a:r>
              <a:rPr lang="ru-RU" i="1" dirty="0" err="1" smtClean="0">
                <a:solidFill>
                  <a:srgbClr val="0000FF"/>
                </a:solidFill>
              </a:rPr>
              <a:t>Родари</a:t>
            </a:r>
            <a:r>
              <a:rPr lang="ru-RU" i="1" dirty="0" smtClean="0">
                <a:solidFill>
                  <a:srgbClr val="0000FF"/>
                </a:solidFill>
              </a:rPr>
              <a:t>  было 31 год,  он выпустил  в свет «Приключения </a:t>
            </a:r>
            <a:r>
              <a:rPr lang="ru-RU" i="1" dirty="0" err="1" smtClean="0">
                <a:solidFill>
                  <a:srgbClr val="0000FF"/>
                </a:solidFill>
              </a:rPr>
              <a:t>Чиполлино</a:t>
            </a:r>
            <a:r>
              <a:rPr lang="ru-RU" i="1" dirty="0" smtClean="0">
                <a:solidFill>
                  <a:srgbClr val="0000FF"/>
                </a:solidFill>
              </a:rPr>
              <a:t>» и сборник стихов. А в 32 года он впервые посетил Советский союз.  </a:t>
            </a:r>
            <a:r>
              <a:rPr lang="ru-RU" i="1" dirty="0" err="1" smtClean="0">
                <a:solidFill>
                  <a:srgbClr val="0000FF"/>
                </a:solidFill>
              </a:rPr>
              <a:t>Джанни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Родари</a:t>
            </a:r>
            <a:r>
              <a:rPr lang="ru-RU" i="1" dirty="0" smtClean="0">
                <a:solidFill>
                  <a:srgbClr val="0000FF"/>
                </a:solidFill>
              </a:rPr>
              <a:t> как писатель стал известен   всем  благодаря Самуилу Маршаку, который перевел «Приключения </a:t>
            </a:r>
            <a:r>
              <a:rPr lang="ru-RU" i="1" dirty="0" err="1" smtClean="0">
                <a:solidFill>
                  <a:srgbClr val="0000FF"/>
                </a:solidFill>
              </a:rPr>
              <a:t>Чиполлино</a:t>
            </a:r>
            <a:r>
              <a:rPr lang="ru-RU" i="1" dirty="0" smtClean="0">
                <a:solidFill>
                  <a:srgbClr val="0000FF"/>
                </a:solidFill>
              </a:rPr>
              <a:t>» на русский язык. В 1970 году писатель получил престижнейшую награду в области детской литературы – премию Г.Х. Андерсена.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v.900igr.net:10/datai/literatura/Pisatel-Dzhanni-Rodari/0027-039-Nekotorye-proizvedenija-Dzhanni-Rodari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7145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nigamir.com/upload/iblock/590/5906118bd8dd9c17e019cc35b47455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17145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iblus.ru/pics/2/4/0/10085847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0"/>
            <a:ext cx="171451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noska.ru/images/covers/2b/8b/2b8bdce5-10d1-58ea-b631-4d72cb751e8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50" y="142852"/>
            <a:ext cx="17859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egakot.ru/pictures/printsessa_veselina_00063957_zoo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214686"/>
            <a:ext cx="1894359" cy="249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seknigi.co/sites/default/files/book_covers/100881830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29066"/>
            <a:ext cx="171448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wwww4.com/w6/2528294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285728"/>
            <a:ext cx="1928826" cy="279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gothiclix.com/data/56acf3cc1e54c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3429000"/>
            <a:ext cx="1785950" cy="306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char.ru/books/6028350_Puteshestvie_Goluboj_Strel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3143248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ddetstvo.ru/image/cache/data/oblozhki_knig/mahaon5/000000000000978-5-389-02216-4-900x90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3429000"/>
            <a:ext cx="1928794" cy="322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4200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71480"/>
            <a:ext cx="3900486" cy="92869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24 февраля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/>
              <a:t>2016 года.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928802"/>
            <a:ext cx="3829048" cy="4197361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latin typeface="Impact" pitchFamily="34" charset="0"/>
              </a:rPr>
              <a:t>исполнилось бы</a:t>
            </a:r>
            <a:br>
              <a:rPr lang="ru-RU" sz="2400" i="1" dirty="0" smtClean="0">
                <a:latin typeface="Impact" pitchFamily="34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Impact" pitchFamily="34" charset="0"/>
              </a:rPr>
              <a:t> 230   </a:t>
            </a:r>
            <a:r>
              <a:rPr lang="ru-RU" sz="2400" i="1" dirty="0" smtClean="0">
                <a:latin typeface="Impact" pitchFamily="34" charset="0"/>
              </a:rPr>
              <a:t>лет </a:t>
            </a:r>
            <a:br>
              <a:rPr lang="ru-RU" sz="2400" i="1" dirty="0" smtClean="0">
                <a:latin typeface="Impact" pitchFamily="34" charset="0"/>
              </a:rPr>
            </a:br>
            <a:r>
              <a:rPr lang="ru-RU" sz="2400" i="1" dirty="0" smtClean="0">
                <a:latin typeface="Impact" pitchFamily="34" charset="0"/>
              </a:rPr>
              <a:t> немецкому</a:t>
            </a:r>
          </a:p>
          <a:p>
            <a:pPr algn="ctr">
              <a:buNone/>
            </a:pPr>
            <a:r>
              <a:rPr lang="ru-RU" sz="2400" i="1" dirty="0" smtClean="0">
                <a:latin typeface="Impact" pitchFamily="34" charset="0"/>
              </a:rPr>
              <a:t>писателю </a:t>
            </a:r>
          </a:p>
          <a:p>
            <a:pPr algn="ctr">
              <a:buNone/>
            </a:pPr>
            <a:r>
              <a:rPr lang="ru-RU" sz="2400" i="1" dirty="0" smtClean="0">
                <a:latin typeface="Impact" pitchFamily="34" charset="0"/>
              </a:rPr>
              <a:t>Вильгельму </a:t>
            </a:r>
            <a:r>
              <a:rPr lang="ru-RU" sz="2400" i="1" dirty="0" err="1" smtClean="0">
                <a:latin typeface="Impact" pitchFamily="34" charset="0"/>
              </a:rPr>
              <a:t>Гримму</a:t>
            </a:r>
            <a:r>
              <a:rPr lang="ru-RU" sz="2400" i="1" dirty="0" smtClean="0">
                <a:latin typeface="Impact" pitchFamily="34" charset="0"/>
              </a:rPr>
              <a:t/>
            </a:r>
            <a:br>
              <a:rPr lang="ru-RU" sz="2400" i="1" dirty="0" smtClean="0">
                <a:latin typeface="Impact" pitchFamily="34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Impact" pitchFamily="34" charset="0"/>
              </a:rPr>
              <a:t>  </a:t>
            </a:r>
            <a:r>
              <a:rPr lang="ru-RU" sz="2400" dirty="0" smtClean="0">
                <a:latin typeface="Segoe Print" pitchFamily="2" charset="0"/>
              </a:rPr>
              <a:t>   </a:t>
            </a:r>
            <a:endParaRPr lang="ru-RU" sz="2400" dirty="0" smtClean="0">
              <a:latin typeface="Segoe Print" pitchFamily="2" charset="0"/>
              <a:ea typeface="Malgun Gothic" pitchFamily="34" charset="-127"/>
            </a:endParaRPr>
          </a:p>
          <a:p>
            <a:pPr>
              <a:buNone/>
            </a:pPr>
            <a:endParaRPr lang="ru-RU" sz="2400" dirty="0">
              <a:latin typeface="Segoe Print" pitchFamily="2" charset="0"/>
            </a:endParaRPr>
          </a:p>
        </p:txBody>
      </p:sp>
      <p:pic>
        <p:nvPicPr>
          <p:cNvPr id="5" name="Рисунок 4" descr="http://fs.nashaucheba.ru/tw_files2/urls_3/1661/d-1660464/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4786346" cy="34548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5357826"/>
            <a:ext cx="1714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786322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</a:rPr>
              <a:t>Якоб</a:t>
            </a:r>
            <a:r>
              <a:rPr lang="ru-RU" sz="2000" b="1" dirty="0" smtClean="0">
                <a:solidFill>
                  <a:srgbClr val="FFFF00"/>
                </a:solidFill>
              </a:rPr>
              <a:t> Гримм (1785-1863)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286389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Вильгельм Гримм (1786-1859)</a:t>
            </a: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Братья Гримм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Братья Гримм родились в семье чиновника в городе </a:t>
            </a:r>
            <a:r>
              <a:rPr lang="ru-RU" dirty="0" err="1" smtClean="0"/>
              <a:t>Ганау</a:t>
            </a:r>
            <a:r>
              <a:rPr lang="ru-RU" dirty="0" smtClean="0"/>
              <a:t>. Отец их был вначале адвокатом в </a:t>
            </a:r>
            <a:r>
              <a:rPr lang="ru-RU" dirty="0" err="1" smtClean="0"/>
              <a:t>Ганау</a:t>
            </a:r>
            <a:r>
              <a:rPr lang="ru-RU" dirty="0" smtClean="0"/>
              <a:t>, а затем юристом.   Старший, </a:t>
            </a:r>
            <a:r>
              <a:rPr lang="ru-RU" dirty="0" err="1" smtClean="0"/>
              <a:t>Якоб</a:t>
            </a:r>
            <a:r>
              <a:rPr lang="ru-RU" dirty="0" smtClean="0"/>
              <a:t>, родился 4 января 1785 года, Вильгельм - </a:t>
            </a:r>
            <a:r>
              <a:rPr lang="ru-RU" dirty="0" smtClean="0">
                <a:solidFill>
                  <a:srgbClr val="FF0000"/>
                </a:solidFill>
              </a:rPr>
              <a:t>24 февраля 1786 года</a:t>
            </a:r>
            <a:r>
              <a:rPr lang="ru-RU" dirty="0" smtClean="0"/>
              <a:t>. С самого Раннего возраста братья были связаны тесными узами дружбы, которая была прочной всю жизнь.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ханау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4817"/>
          </a:xfrm>
          <a:prstGeom prst="rect">
            <a:avLst/>
          </a:prstGeom>
          <a:noFill/>
        </p:spPr>
      </p:pic>
      <p:pic>
        <p:nvPicPr>
          <p:cNvPr id="5" name="Picture 6" descr="ханау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4214810" cy="2643182"/>
          </a:xfrm>
          <a:prstGeom prst="rect">
            <a:avLst/>
          </a:prstGeom>
          <a:noFill/>
        </p:spPr>
      </p:pic>
      <p:pic>
        <p:nvPicPr>
          <p:cNvPr id="6" name="Picture 7" descr="ханау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214818"/>
            <a:ext cx="500062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Братья Гримм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572164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Отец братьев умер когда мальчикам было 10 и 11 лет.  Благодаря помощи тети со стороны матери братья Гримм смогли закончить учебу, к которой у них уже очень рано проявились прекрасные способности. Закончив </a:t>
            </a:r>
            <a:r>
              <a:rPr lang="ru-RU" sz="2800" dirty="0" err="1" smtClean="0"/>
              <a:t>Кассельский</a:t>
            </a:r>
            <a:r>
              <a:rPr lang="ru-RU" sz="2800" dirty="0" smtClean="0"/>
              <a:t> лицей, братья поступили в </a:t>
            </a:r>
            <a:r>
              <a:rPr lang="ru-RU" sz="2800" dirty="0" err="1" smtClean="0"/>
              <a:t>Марбургский</a:t>
            </a:r>
            <a:r>
              <a:rPr lang="ru-RU" sz="2800" dirty="0" smtClean="0"/>
              <a:t> университет, желая изучать юридические науки по примеру отца. Однако позже братья Гримм стали посвящать все больше свободного времени изучению отечественной немецкой и иностранной литературы и в итоге занимались этим всю свою жизнь. 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Братья Гримм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Сначала </a:t>
            </a:r>
            <a:r>
              <a:rPr lang="ru-RU" dirty="0" err="1" smtClean="0"/>
              <a:t>Якоб</a:t>
            </a:r>
            <a:r>
              <a:rPr lang="ru-RU" dirty="0" smtClean="0"/>
              <a:t> Гримм состоял на службе. Однако служба была ему в тягость и в 1816 году он покидает ее,  и занимает место библиотекаря в </a:t>
            </a:r>
            <a:r>
              <a:rPr lang="ru-RU" dirty="0" err="1" smtClean="0"/>
              <a:t>Касселе</a:t>
            </a:r>
            <a:r>
              <a:rPr lang="ru-RU" dirty="0" smtClean="0"/>
              <a:t>, где брат его Вильгельм с 1814 года был секретарем библиотеки. Оба брата постоянно занимались своими научными исследованиями. Этот период в их жизни был очень плодотворным.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Братья Гримм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412"/>
          </a:xfrm>
          <a:noFill/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С 1830 -1835год   </a:t>
            </a:r>
            <a:r>
              <a:rPr lang="ru-RU" dirty="0" err="1" smtClean="0"/>
              <a:t>Якоб</a:t>
            </a:r>
            <a:r>
              <a:rPr lang="ru-RU" dirty="0" smtClean="0"/>
              <a:t> и  Вильгельм  работали библиотекарями  в г. Геттингене  в  местном университете. В 1840 году вступил на престол Фридрих-Вильгельм Прусский, он тотчас же вызвал братьев в Берлин. Они были избраны в члены Берлинской Академии Наук и получили право на чтение лекций в Берлинском университете. С тех пор братья Гримм жили в Берлине постоянно до самой смерти.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Здание университета и библиотеки в Геттингене</a:t>
            </a:r>
            <a:endParaRPr lang="ru-RU" dirty="0"/>
          </a:p>
        </p:txBody>
      </p:sp>
      <p:pic>
        <p:nvPicPr>
          <p:cNvPr id="4" name="Содержимое 3" descr="http://lib.1september.ru/2006/04/18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8577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b.1september.ru/2006/04/18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1928802"/>
            <a:ext cx="41434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72132" y="6000768"/>
            <a:ext cx="342902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Большой зал библиотеки университета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fony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01755">
            <a:off x="1207723" y="677663"/>
            <a:ext cx="7462773" cy="343472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Segoe Print" pitchFamily="2" charset="0"/>
              </a:rPr>
              <a:t> </a:t>
            </a:r>
            <a:r>
              <a:rPr lang="ru-RU" sz="5300" dirty="0" smtClean="0">
                <a:latin typeface="Segoe Print" pitchFamily="2" charset="0"/>
              </a:rPr>
              <a:t>Джозеф Киплинг,</a:t>
            </a:r>
            <a:br>
              <a:rPr lang="ru-RU" sz="5300" dirty="0" smtClean="0">
                <a:latin typeface="Segoe Print" pitchFamily="2" charset="0"/>
              </a:rPr>
            </a:br>
            <a:r>
              <a:rPr lang="ru-RU" sz="5300" dirty="0" smtClean="0">
                <a:latin typeface="Segoe Print" pitchFamily="2" charset="0"/>
              </a:rPr>
              <a:t> </a:t>
            </a:r>
            <a:r>
              <a:rPr lang="ru-RU" sz="5300" dirty="0" err="1" smtClean="0">
                <a:latin typeface="Segoe Print" pitchFamily="2" charset="0"/>
              </a:rPr>
              <a:t>Джани</a:t>
            </a:r>
            <a:r>
              <a:rPr lang="ru-RU" sz="5300" dirty="0" smtClean="0">
                <a:latin typeface="Segoe Print" pitchFamily="2" charset="0"/>
              </a:rPr>
              <a:t> </a:t>
            </a:r>
            <a:r>
              <a:rPr lang="ru-RU" sz="5300" dirty="0" err="1" smtClean="0">
                <a:latin typeface="Segoe Print" pitchFamily="2" charset="0"/>
              </a:rPr>
              <a:t>Родари</a:t>
            </a:r>
            <a:r>
              <a:rPr lang="ru-RU" sz="5300" dirty="0" smtClean="0">
                <a:latin typeface="Segoe Print" pitchFamily="2" charset="0"/>
              </a:rPr>
              <a:t>,</a:t>
            </a:r>
            <a:br>
              <a:rPr lang="ru-RU" sz="5300" dirty="0" smtClean="0">
                <a:latin typeface="Segoe Print" pitchFamily="2" charset="0"/>
              </a:rPr>
            </a:br>
            <a:r>
              <a:rPr lang="ru-RU" sz="5300" dirty="0" err="1" smtClean="0">
                <a:latin typeface="Segoe Print" pitchFamily="2" charset="0"/>
              </a:rPr>
              <a:t>Якоб</a:t>
            </a:r>
            <a:r>
              <a:rPr lang="ru-RU" sz="5300" dirty="0" smtClean="0">
                <a:latin typeface="Segoe Print" pitchFamily="2" charset="0"/>
              </a:rPr>
              <a:t> и Вильгельм Гримм,</a:t>
            </a:r>
            <a:br>
              <a:rPr lang="ru-RU" sz="5300" dirty="0" smtClean="0">
                <a:latin typeface="Segoe Print" pitchFamily="2" charset="0"/>
              </a:rPr>
            </a:br>
            <a:endParaRPr lang="ru-RU" sz="5300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72008"/>
            <a:ext cx="6400800" cy="1143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Segoe Print" pitchFamily="2" charset="0"/>
              </a:rPr>
              <a:t> Биографии</a:t>
            </a:r>
            <a:endParaRPr lang="ru-RU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Братья Гримм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Вильгельм Гримм умер 16 декабря 1859 года, а через четыре года, 20 сентября 1863 года, скончался и </a:t>
            </a:r>
            <a:r>
              <a:rPr lang="ru-RU" dirty="0" err="1" smtClean="0">
                <a:solidFill>
                  <a:schemeClr val="tx1"/>
                </a:solidFill>
              </a:rPr>
              <a:t>Якоб</a:t>
            </a:r>
            <a:r>
              <a:rPr lang="ru-RU" dirty="0" smtClean="0">
                <a:solidFill>
                  <a:schemeClr val="tx1"/>
                </a:solidFill>
              </a:rPr>
              <a:t>. За свою жизнь братья опубликовали множество сочинений, а их сборник "Детские и семейные сказки" напечатанный в 1812 году, благодаря которым миллионы детей во всем мире узнали их сказки.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ctuall.ru/images/cover_large/330001164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1.ozone.ru/multimedia/books_covers/101093554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5" y="0"/>
            <a:ext cx="1857356" cy="251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luluonline.com/images/56c89ddd53bc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7166"/>
            <a:ext cx="1571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rjazoveclib.tk/imagis/upravlenie-motivatsiey-personala-i-v-mishurova-11068-sma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0"/>
            <a:ext cx="1855319" cy="242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iblio.by/media/catalog/product/cache/1/image/1200x1200/9df78eab33525d08d6e5fb8d27136e95/s/t/static.ozone.rumultimediabooks_covers10114226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3248"/>
            <a:ext cx="2320817" cy="265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ybook.biz.ua/files/books/middle/image_67367_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8743" y="2428868"/>
            <a:ext cx="2005257" cy="26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hitay-boltay.ru/d/794397/d/IMG__19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282966"/>
            <a:ext cx="1962630" cy="25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ukazka.ru/img/b/uk681858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1857364"/>
            <a:ext cx="18573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atic1.ozone.ru/multimedia/books_covers/1003258493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3286124"/>
            <a:ext cx="1714512" cy="334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antikvarkonyv.hu/upload/69906grimm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357166"/>
            <a:ext cx="191670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ing-field.ru/img/2015/052000/1627952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0431" y="2857497"/>
            <a:ext cx="19288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okartinkah.ru/img/spasibo-za-vnimanie-kartinki-dlya-prezentacii-2186/spasibo-za-vnimanie-kartinki-dlya-prezentacii-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4200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3900486" cy="1428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30   декабря</a:t>
            </a:r>
            <a:r>
              <a:rPr lang="en-US" sz="3200" b="1" i="1" smtClean="0">
                <a:solidFill>
                  <a:srgbClr val="FF0000"/>
                </a:solidFill>
              </a:rPr>
              <a:t> </a:t>
            </a:r>
            <a:r>
              <a:rPr lang="ru-RU" sz="3200" b="1" i="1" smtClean="0">
                <a:solidFill>
                  <a:srgbClr val="FF0000"/>
                </a:solidFill>
              </a:rPr>
              <a:t/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/>
              <a:t>2016года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857364"/>
            <a:ext cx="3829048" cy="4268799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i="1" dirty="0" smtClean="0">
                <a:latin typeface="Impact" pitchFamily="34" charset="0"/>
              </a:rPr>
              <a:t>исполнилось бы</a:t>
            </a:r>
            <a:br>
              <a:rPr lang="ru-RU" sz="2400" i="1" dirty="0" smtClean="0">
                <a:latin typeface="Impact" pitchFamily="34" charset="0"/>
              </a:rPr>
            </a:br>
            <a:r>
              <a:rPr lang="ru-RU" sz="2400" i="1" dirty="0" smtClean="0">
                <a:latin typeface="Impact" pitchFamily="34" charset="0"/>
              </a:rPr>
              <a:t>  </a:t>
            </a:r>
            <a:r>
              <a:rPr lang="ru-RU" sz="2400" i="1" dirty="0" smtClean="0">
                <a:solidFill>
                  <a:srgbClr val="FF0000"/>
                </a:solidFill>
                <a:latin typeface="Impact" pitchFamily="34" charset="0"/>
              </a:rPr>
              <a:t>150</a:t>
            </a:r>
            <a:r>
              <a:rPr lang="ru-RU" sz="2400" i="1" dirty="0" smtClean="0">
                <a:latin typeface="Impact" pitchFamily="34" charset="0"/>
              </a:rPr>
              <a:t>  лет </a:t>
            </a:r>
            <a:br>
              <a:rPr lang="ru-RU" sz="2400" i="1" dirty="0" smtClean="0">
                <a:latin typeface="Impact" pitchFamily="34" charset="0"/>
              </a:rPr>
            </a:br>
            <a:r>
              <a:rPr lang="ru-RU" sz="2400" i="1" dirty="0" smtClean="0">
                <a:latin typeface="Impact" pitchFamily="34" charset="0"/>
              </a:rPr>
              <a:t> английскому писателю </a:t>
            </a:r>
            <a:br>
              <a:rPr lang="ru-RU" sz="2400" i="1" dirty="0" smtClean="0">
                <a:latin typeface="Impact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</a:rPr>
              <a:t>Джозефу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Impact" pitchFamily="34" charset="0"/>
              </a:rPr>
              <a:t>Редьярд</a:t>
            </a: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br>
              <a:rPr lang="ru-RU" sz="3600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Impact" pitchFamily="34" charset="0"/>
              </a:rPr>
              <a:t> Киплингу</a:t>
            </a:r>
            <a:endParaRPr lang="ru-RU" sz="2400" dirty="0" smtClean="0">
              <a:latin typeface="Impac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Segoe Print" pitchFamily="2" charset="0"/>
              </a:rPr>
              <a:t> </a:t>
            </a:r>
          </a:p>
          <a:p>
            <a:pPr lvl="3">
              <a:buFont typeface="Wingdings" pitchFamily="2" charset="2"/>
              <a:buChar char="Ø"/>
            </a:pPr>
            <a:r>
              <a:rPr lang="ru-RU" sz="2400" dirty="0" smtClean="0">
                <a:latin typeface="Segoe Print" pitchFamily="2" charset="0"/>
              </a:rPr>
              <a:t>  </a:t>
            </a:r>
            <a:endParaRPr lang="ru-RU" sz="2400" dirty="0" smtClean="0">
              <a:latin typeface="Segoe Print" pitchFamily="2" charset="0"/>
              <a:ea typeface="Malgun Gothic" pitchFamily="34" charset="-127"/>
            </a:endParaRPr>
          </a:p>
          <a:p>
            <a:pPr lvl="3">
              <a:buFont typeface="Wingdings" pitchFamily="2" charset="2"/>
              <a:buChar char="Ø"/>
            </a:pPr>
            <a:r>
              <a:rPr lang="ru-RU" sz="2400" dirty="0" smtClean="0">
                <a:latin typeface="Segoe Print" pitchFamily="2" charset="0"/>
              </a:rPr>
              <a:t>  </a:t>
            </a:r>
            <a:endParaRPr lang="ru-RU" sz="2400" dirty="0" smtClean="0">
              <a:latin typeface="Segoe Print" pitchFamily="2" charset="0"/>
              <a:ea typeface="Malgun Gothic" pitchFamily="34" charset="-127"/>
            </a:endParaRPr>
          </a:p>
          <a:p>
            <a:pPr>
              <a:buNone/>
            </a:pPr>
            <a:endParaRPr lang="ru-RU" sz="2400" dirty="0">
              <a:latin typeface="Segoe Print" pitchFamily="2" charset="0"/>
            </a:endParaRPr>
          </a:p>
        </p:txBody>
      </p:sp>
      <p:pic>
        <p:nvPicPr>
          <p:cNvPr id="5" name="Picture 2" descr="http://images1.ynet.co.il/PicServer3/2012/08/06/4083465/40825920100099408552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2632">
            <a:off x="1182237" y="629702"/>
            <a:ext cx="3294027" cy="450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 rot="21348319">
            <a:off x="2303685" y="5274962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(1865-1936году)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Irb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929198"/>
            <a:ext cx="1428760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Джозеф 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Редьярд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 Киплинг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58138" cy="4929222"/>
          </a:xfrm>
          <a:noFill/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Segoe Print" pitchFamily="2" charset="0"/>
              </a:rPr>
              <a:t> </a:t>
            </a:r>
          </a:p>
          <a:p>
            <a:pPr algn="just">
              <a:buNone/>
            </a:pPr>
            <a:endParaRPr lang="ru-RU" sz="2400" i="1" dirty="0" smtClean="0">
              <a:latin typeface="Segoe Print" pitchFamily="2" charset="0"/>
            </a:endParaRPr>
          </a:p>
          <a:p>
            <a:pPr algn="just">
              <a:buNone/>
            </a:pPr>
            <a:r>
              <a:rPr lang="ru-RU" i="1" dirty="0" smtClean="0"/>
              <a:t>Джозеф </a:t>
            </a:r>
            <a:r>
              <a:rPr lang="ru-RU" i="1" dirty="0" err="1" smtClean="0"/>
              <a:t>Редьярд</a:t>
            </a:r>
            <a:r>
              <a:rPr lang="ru-RU" i="1" dirty="0" smtClean="0"/>
              <a:t> Киплинг — английский  писатель, родился 30 декабря 1865 года в Индии в городе Бомбее. Имя </a:t>
            </a:r>
            <a:r>
              <a:rPr lang="ru-RU" i="1" dirty="0" err="1" smtClean="0"/>
              <a:t>Редьярд</a:t>
            </a:r>
            <a:r>
              <a:rPr lang="ru-RU" i="1" dirty="0" smtClean="0"/>
              <a:t> он получил в честь английского озера </a:t>
            </a:r>
            <a:r>
              <a:rPr lang="ru-RU" i="1" dirty="0" err="1" smtClean="0"/>
              <a:t>Редьярд</a:t>
            </a:r>
            <a:r>
              <a:rPr lang="ru-RU" i="1" dirty="0" smtClean="0"/>
              <a:t>, где познакомились его родители.</a:t>
            </a:r>
            <a:r>
              <a:rPr lang="ru-RU" dirty="0" smtClean="0"/>
              <a:t> </a:t>
            </a:r>
            <a:r>
              <a:rPr lang="ru-RU" i="1" dirty="0" smtClean="0"/>
              <a:t>Отец его был  профессором в школе искусств.</a:t>
            </a:r>
          </a:p>
          <a:p>
            <a:pPr algn="just">
              <a:buNone/>
            </a:pPr>
            <a:endParaRPr lang="ru-RU" sz="40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Дом, где родился Киплинг</a:t>
            </a:r>
            <a:endParaRPr lang="ru-RU" dirty="0"/>
          </a:p>
        </p:txBody>
      </p:sp>
      <p:pic>
        <p:nvPicPr>
          <p:cNvPr id="5" name="Рисунок 4" descr="https://otvet.imgsmail.ru/download/5e49853d6d8f8f9bbf71236d5a1ee7a3_i-75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457200" y="5500702"/>
            <a:ext cx="471462" cy="67118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На этом снимке </a:t>
            </a:r>
            <a:r>
              <a:rPr lang="ru-RU" dirty="0" err="1" smtClean="0"/>
              <a:t>Радди</a:t>
            </a:r>
            <a:r>
              <a:rPr lang="ru-RU" dirty="0" smtClean="0"/>
              <a:t> пять лет</a:t>
            </a:r>
            <a:endParaRPr lang="ru-RU" dirty="0"/>
          </a:p>
        </p:txBody>
      </p:sp>
      <p:pic>
        <p:nvPicPr>
          <p:cNvPr id="4" name="Содержимое 3" descr="http://detectivebooks.ru/img/d/?src=27795973&amp;i=2&amp;ext=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3929090" cy="47863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Джозеф </a:t>
            </a:r>
            <a:r>
              <a:rPr lang="ru-RU" b="1" dirty="0" err="1" smtClean="0">
                <a:solidFill>
                  <a:srgbClr val="FF0000"/>
                </a:solidFill>
              </a:rPr>
              <a:t>Редьярд</a:t>
            </a:r>
            <a:r>
              <a:rPr lang="ru-RU" b="1" dirty="0" smtClean="0">
                <a:solidFill>
                  <a:srgbClr val="FF0000"/>
                </a:solidFill>
              </a:rPr>
              <a:t> Киплинг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Няня-индианка научила маленького Редьярда говорить на хинди, познакомила с индийскими сказками о животных.  В 5лет вместе со своей сестрой его отправляют на учёбу в Англию в пансион, затем в Девонское  училище. Именно в те времена проявилась его большая страсть к литературе.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Колледж, где прошли школьные годы будущего писателя</a:t>
            </a:r>
            <a:endParaRPr lang="ru-RU" dirty="0"/>
          </a:p>
        </p:txBody>
      </p:sp>
      <p:pic>
        <p:nvPicPr>
          <p:cNvPr id="4" name="Содержимое 3" descr="http://detectivebooks.ru/img/d/?src=27795973&amp;i=3&amp;ext=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графия.Киплинг.Родари.Грим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биография.Киплинг.Родари.Гримм</Template>
  <TotalTime>420</TotalTime>
  <Words>840</Words>
  <Application>Microsoft Office PowerPoint</Application>
  <PresentationFormat>Экран (4:3)</PresentationFormat>
  <Paragraphs>84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биография.Киплинг.Родари.Гримм</vt:lpstr>
      <vt:lpstr>Слайд 1</vt:lpstr>
      <vt:lpstr>      </vt:lpstr>
      <vt:lpstr> Джозеф Киплинг,  Джани Родари, Якоб и Вильгельм Гримм, </vt:lpstr>
      <vt:lpstr>   30   декабря  2016года  </vt:lpstr>
      <vt:lpstr>Джозеф Редьярд Киплинг </vt:lpstr>
      <vt:lpstr>Дом, где родился Киплинг</vt:lpstr>
      <vt:lpstr>На этом снимке Радди пять лет</vt:lpstr>
      <vt:lpstr>Джозеф Редьярд Киплинг </vt:lpstr>
      <vt:lpstr>Колледж, где прошли школьные годы будущего писателя</vt:lpstr>
      <vt:lpstr>Джозеф Редьярд Киплинг </vt:lpstr>
      <vt:lpstr> Американский особняк семьи Киплингов</vt:lpstr>
      <vt:lpstr>Джозеф Редьярд Киплинг </vt:lpstr>
      <vt:lpstr>Слайд 13</vt:lpstr>
      <vt:lpstr>23 октября  2016года.  </vt:lpstr>
      <vt:lpstr>Джанни Родари</vt:lpstr>
      <vt:lpstr>  </vt:lpstr>
      <vt:lpstr>Джанни Родари</vt:lpstr>
      <vt:lpstr>Слайд 18</vt:lpstr>
      <vt:lpstr>Джанни Родари</vt:lpstr>
      <vt:lpstr>Слайд 20</vt:lpstr>
      <vt:lpstr>Джанни Родари</vt:lpstr>
      <vt:lpstr>Слайд 22</vt:lpstr>
      <vt:lpstr>24 февраля  2016 года.  </vt:lpstr>
      <vt:lpstr>Братья Гримм</vt:lpstr>
      <vt:lpstr>Слайд 25</vt:lpstr>
      <vt:lpstr>Братья Гримм</vt:lpstr>
      <vt:lpstr>Братья Гримм</vt:lpstr>
      <vt:lpstr>Братья Гримм</vt:lpstr>
      <vt:lpstr>Здание университета и библиотеки в Геттингене</vt:lpstr>
      <vt:lpstr>Братья Гримм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Джозеф  Киплинг,Д.Родри, Якоби ----Гримм, Джани Родари</dc:title>
  <dc:creator>Пользователь</dc:creator>
  <cp:lastModifiedBy>Пользователь</cp:lastModifiedBy>
  <cp:revision>23</cp:revision>
  <dcterms:created xsi:type="dcterms:W3CDTF">2016-03-11T08:26:05Z</dcterms:created>
  <dcterms:modified xsi:type="dcterms:W3CDTF">2018-05-29T04:22:28Z</dcterms:modified>
</cp:coreProperties>
</file>